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6" r:id="rId2"/>
    <p:sldId id="271" r:id="rId3"/>
    <p:sldId id="260" r:id="rId4"/>
    <p:sldId id="275" r:id="rId5"/>
    <p:sldId id="273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Maryann\Documents\Homeless%20project.xlsx" TargetMode="External"/><Relationship Id="rId1" Type="http://schemas.openxmlformats.org/officeDocument/2006/relationships/image" Target="../media/image3.jpe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Maryann\Documents\Book1%20-%20Infographic%20on%20homelessness%20in%20ACC.xlsx" TargetMode="External"/><Relationship Id="rId1" Type="http://schemas.openxmlformats.org/officeDocument/2006/relationships/image" Target="../media/image4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7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9382959074560124"/>
          <c:y val="7.6015424783631907E-2"/>
          <c:w val="0.7907383104889667"/>
          <c:h val="0.69069124073705546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U.S. Homeless</c:v>
                </c:pt>
              </c:strCache>
            </c:strRef>
          </c:tx>
          <c:dLbls>
            <c:dLbl>
              <c:idx val="0"/>
              <c:layout>
                <c:manualLayout>
                  <c:x val="2.0080321285140612E-3"/>
                  <c:y val="-2.2448482234609542E-2"/>
                </c:manualLayout>
              </c:layout>
              <c:showVal val="1"/>
            </c:dLbl>
            <c:dLbl>
              <c:idx val="1"/>
              <c:layout>
                <c:manualLayout>
                  <c:x val="1.0040160642570321E-2"/>
                  <c:y val="-4.2090489913417538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2010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Sheet1!$B$2:$B$4</c:f>
              <c:numCache>
                <c:formatCode>#,##0</c:formatCode>
                <c:ptCount val="3"/>
                <c:pt idx="0">
                  <c:v>649917</c:v>
                </c:pt>
                <c:pt idx="1">
                  <c:v>610042</c:v>
                </c:pt>
                <c:pt idx="2">
                  <c:v>549928</c:v>
                </c:pt>
              </c:numCache>
            </c:numRef>
          </c:val>
        </c:ser>
        <c:shape val="box"/>
        <c:axId val="92247552"/>
        <c:axId val="92249088"/>
        <c:axId val="0"/>
      </c:bar3DChart>
      <c:catAx>
        <c:axId val="922475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3200"/>
            </a:pPr>
            <a:endParaRPr lang="en-US"/>
          </a:p>
        </c:txPr>
        <c:crossAx val="92249088"/>
        <c:crosses val="autoZero"/>
        <c:auto val="1"/>
        <c:lblAlgn val="ctr"/>
        <c:lblOffset val="100"/>
      </c:catAx>
      <c:valAx>
        <c:axId val="92249088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9224755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6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Sheet1!$D$16</c:f>
              <c:strCache>
                <c:ptCount val="1"/>
                <c:pt idx="0">
                  <c:v>Percentages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8.3333333333333343E-2"/>
                  <c:y val="-4.6296296296296328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>
                        <a:solidFill>
                          <a:sysClr val="windowText" lastClr="000000"/>
                        </a:solidFill>
                      </a:rPr>
                      <a:t>-</a:t>
                    </a:r>
                    <a:r>
                      <a:rPr lang="en-US"/>
                      <a:t>15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Sheet1!$A$17:$C$26</c:f>
              <c:strCache>
                <c:ptCount val="10"/>
                <c:pt idx="0">
                  <c:v>California</c:v>
                </c:pt>
                <c:pt idx="1">
                  <c:v>Texas</c:v>
                </c:pt>
                <c:pt idx="2">
                  <c:v>Florida</c:v>
                </c:pt>
                <c:pt idx="3">
                  <c:v>New Jersey</c:v>
                </c:pt>
                <c:pt idx="4">
                  <c:v>Georgia</c:v>
                </c:pt>
                <c:pt idx="5">
                  <c:v>New York</c:v>
                </c:pt>
                <c:pt idx="6">
                  <c:v>Massachusetts</c:v>
                </c:pt>
                <c:pt idx="7">
                  <c:v>District of Columbia</c:v>
                </c:pt>
                <c:pt idx="8">
                  <c:v>Hawaii</c:v>
                </c:pt>
                <c:pt idx="9">
                  <c:v>Idaho</c:v>
                </c:pt>
              </c:strCache>
            </c:strRef>
          </c:cat>
          <c:val>
            <c:numRef>
              <c:f>Sheet1!$D$17:$D$26</c:f>
              <c:numCache>
                <c:formatCode>General</c:formatCode>
                <c:ptCount val="10"/>
                <c:pt idx="0">
                  <c:v>-15</c:v>
                </c:pt>
                <c:pt idx="1">
                  <c:v>-41</c:v>
                </c:pt>
                <c:pt idx="2">
                  <c:v>-30.2</c:v>
                </c:pt>
                <c:pt idx="3">
                  <c:v>-48.6</c:v>
                </c:pt>
                <c:pt idx="4">
                  <c:v>-34.300000000000011</c:v>
                </c:pt>
                <c:pt idx="5">
                  <c:v>37.9</c:v>
                </c:pt>
                <c:pt idx="6">
                  <c:v>29.6</c:v>
                </c:pt>
                <c:pt idx="7">
                  <c:v>57</c:v>
                </c:pt>
                <c:pt idx="8">
                  <c:v>30.5</c:v>
                </c:pt>
                <c:pt idx="9">
                  <c:v>28.5</c:v>
                </c:pt>
              </c:numCache>
            </c:numRef>
          </c:val>
        </c:ser>
        <c:ser>
          <c:idx val="1"/>
          <c:order val="1"/>
          <c:tx>
            <c:strRef>
              <c:f>Sheet1!$E$16</c:f>
              <c:strCache>
                <c:ptCount val="1"/>
              </c:strCache>
            </c:strRef>
          </c:tx>
          <c:cat>
            <c:strRef>
              <c:f>Sheet1!$A$17:$C$26</c:f>
              <c:strCache>
                <c:ptCount val="10"/>
                <c:pt idx="0">
                  <c:v>California</c:v>
                </c:pt>
                <c:pt idx="1">
                  <c:v>Texas</c:v>
                </c:pt>
                <c:pt idx="2">
                  <c:v>Florida</c:v>
                </c:pt>
                <c:pt idx="3">
                  <c:v>New Jersey</c:v>
                </c:pt>
                <c:pt idx="4">
                  <c:v>Georgia</c:v>
                </c:pt>
                <c:pt idx="5">
                  <c:v>New York</c:v>
                </c:pt>
                <c:pt idx="6">
                  <c:v>Massachusetts</c:v>
                </c:pt>
                <c:pt idx="7">
                  <c:v>District of Columbia</c:v>
                </c:pt>
                <c:pt idx="8">
                  <c:v>Hawaii</c:v>
                </c:pt>
                <c:pt idx="9">
                  <c:v>Idaho</c:v>
                </c:pt>
              </c:strCache>
            </c:strRef>
          </c:cat>
          <c:val>
            <c:numRef>
              <c:f>Sheet1!$E$17:$E$26</c:f>
              <c:numCache>
                <c:formatCode>General</c:formatCode>
                <c:ptCount val="10"/>
              </c:numCache>
            </c:numRef>
          </c:val>
        </c:ser>
        <c:dLbls>
          <c:showVal val="1"/>
        </c:dLbls>
        <c:shape val="box"/>
        <c:axId val="92293760"/>
        <c:axId val="92299648"/>
        <c:axId val="0"/>
      </c:bar3DChart>
      <c:catAx>
        <c:axId val="92293760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 b="1">
                <a:solidFill>
                  <a:schemeClr val="tx1"/>
                </a:solidFill>
              </a:defRPr>
            </a:pPr>
            <a:endParaRPr lang="en-US"/>
          </a:p>
        </c:txPr>
        <c:crossAx val="92299648"/>
        <c:crosses val="autoZero"/>
        <c:auto val="1"/>
        <c:lblAlgn val="ctr"/>
        <c:lblOffset val="100"/>
      </c:catAx>
      <c:valAx>
        <c:axId val="9229964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92293760"/>
        <c:crosses val="autoZero"/>
        <c:crossBetween val="between"/>
      </c:valAx>
    </c:plotArea>
    <c:plotVisOnly val="1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4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Sheet1!$B$10</c:f>
              <c:strCache>
                <c:ptCount val="1"/>
                <c:pt idx="0">
                  <c:v>Athens</c:v>
                </c:pt>
              </c:strCache>
            </c:strRef>
          </c:tx>
          <c:dLbls>
            <c:txPr>
              <a:bodyPr/>
              <a:lstStyle/>
              <a:p>
                <a:pPr>
                  <a:defRPr sz="3200"/>
                </a:pPr>
                <a:endParaRPr lang="en-US"/>
              </a:p>
            </c:txPr>
            <c:showVal val="1"/>
          </c:dLbls>
          <c:cat>
            <c:numRef>
              <c:f>Sheet1!$A$11:$A$13</c:f>
              <c:numCache>
                <c:formatCode>General</c:formatCode>
                <c:ptCount val="3"/>
                <c:pt idx="0">
                  <c:v>2010</c:v>
                </c:pt>
                <c:pt idx="1">
                  <c:v>2013</c:v>
                </c:pt>
                <c:pt idx="2">
                  <c:v>2016</c:v>
                </c:pt>
              </c:numCache>
            </c:numRef>
          </c:cat>
          <c:val>
            <c:numRef>
              <c:f>Sheet1!$B$11:$B$13</c:f>
              <c:numCache>
                <c:formatCode>#,##0</c:formatCode>
                <c:ptCount val="3"/>
                <c:pt idx="0">
                  <c:v>496</c:v>
                </c:pt>
                <c:pt idx="1">
                  <c:v>325</c:v>
                </c:pt>
                <c:pt idx="2">
                  <c:v>224</c:v>
                </c:pt>
              </c:numCache>
            </c:numRef>
          </c:val>
        </c:ser>
        <c:dLbls>
          <c:showVal val="1"/>
        </c:dLbls>
        <c:shape val="box"/>
        <c:axId val="84685568"/>
        <c:axId val="84687104"/>
        <c:axId val="0"/>
      </c:bar3DChart>
      <c:catAx>
        <c:axId val="846855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84687104"/>
        <c:crosses val="autoZero"/>
        <c:auto val="1"/>
        <c:lblAlgn val="ctr"/>
        <c:lblOffset val="100"/>
      </c:catAx>
      <c:valAx>
        <c:axId val="84687104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84685568"/>
        <c:crosses val="autoZero"/>
        <c:crossBetween val="between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floor>
      <c:spPr>
        <a:blipFill>
          <a:blip xmlns:r="http://schemas.openxmlformats.org/officeDocument/2006/relationships" r:embed="rId1"/>
          <a:tile tx="0" ty="0" sx="100000" sy="100000" flip="none" algn="tl"/>
        </a:blipFill>
      </c:spPr>
    </c:floor>
    <c:sideWall>
      <c:spPr>
        <a:blipFill>
          <a:blip xmlns:r="http://schemas.openxmlformats.org/officeDocument/2006/relationships" r:embed="rId1"/>
          <a:tile tx="0" ty="0" sx="100000" sy="100000" flip="none" algn="tl"/>
        </a:blipFill>
      </c:spPr>
    </c:sideWall>
    <c:backWall>
      <c:spPr>
        <a:blipFill>
          <a:blip xmlns:r="http://schemas.openxmlformats.org/officeDocument/2006/relationships" r:embed="rId1"/>
          <a:tile tx="0" ty="0" sx="100000" sy="100000" flip="none" algn="tl"/>
        </a:blip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Sheet1!$A$10</c:f>
              <c:strCache>
                <c:ptCount val="1"/>
                <c:pt idx="0">
                  <c:v>2010</c:v>
                </c:pt>
              </c:strCache>
            </c:strRef>
          </c:tx>
          <c:dLbls>
            <c:dLbl>
              <c:idx val="0"/>
              <c:layout>
                <c:manualLayout>
                  <c:x val="6.1728395061728392E-3"/>
                  <c:y val="8.4180979826834645E-2"/>
                </c:manualLayout>
              </c:layout>
              <c:showVal val="1"/>
            </c:dLbl>
            <c:dLbl>
              <c:idx val="1"/>
              <c:layout>
                <c:manualLayout>
                  <c:x val="3.0864197530864235E-3"/>
                  <c:y val="9.8211143131307077E-2"/>
                </c:manualLayout>
              </c:layout>
              <c:showVal val="1"/>
            </c:dLbl>
            <c:dLbl>
              <c:idx val="2"/>
              <c:layout>
                <c:manualLayout>
                  <c:x val="1.5432098765432122E-3"/>
                  <c:y val="0.10662924111399071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Sheet1!$B$9:$D$9</c:f>
              <c:strCache>
                <c:ptCount val="3"/>
                <c:pt idx="0">
                  <c:v>Veterans</c:v>
                </c:pt>
                <c:pt idx="1">
                  <c:v>Chronic</c:v>
                </c:pt>
                <c:pt idx="2">
                  <c:v>Families</c:v>
                </c:pt>
              </c:strCache>
            </c:strRef>
          </c:cat>
          <c:val>
            <c:numRef>
              <c:f>Sheet1!$B$10:$D$10</c:f>
              <c:numCache>
                <c:formatCode>General</c:formatCode>
                <c:ptCount val="3"/>
                <c:pt idx="0">
                  <c:v>48</c:v>
                </c:pt>
                <c:pt idx="1">
                  <c:v>119</c:v>
                </c:pt>
                <c:pt idx="2">
                  <c:v>143</c:v>
                </c:pt>
              </c:numCache>
            </c:numRef>
          </c:val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2013</c:v>
                </c:pt>
              </c:strCache>
            </c:strRef>
          </c:tx>
          <c:dLbls>
            <c:dLbl>
              <c:idx val="0"/>
              <c:layout>
                <c:manualLayout>
                  <c:x val="-1.5432098765432122E-3"/>
                  <c:y val="6.7344783861467708E-2"/>
                </c:manualLayout>
              </c:layout>
              <c:showVal val="1"/>
            </c:dLbl>
            <c:dLbl>
              <c:idx val="1"/>
              <c:layout>
                <c:manualLayout>
                  <c:x val="3.0864197530864235E-3"/>
                  <c:y val="6.7344783861467708E-2"/>
                </c:manualLayout>
              </c:layout>
              <c:showVal val="1"/>
            </c:dLbl>
            <c:dLbl>
              <c:idx val="2"/>
              <c:layout>
                <c:manualLayout>
                  <c:x val="1.5432098765432122E-3"/>
                  <c:y val="7.2956849183256692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Sheet1!$B$9:$D$9</c:f>
              <c:strCache>
                <c:ptCount val="3"/>
                <c:pt idx="0">
                  <c:v>Veterans</c:v>
                </c:pt>
                <c:pt idx="1">
                  <c:v>Chronic</c:v>
                </c:pt>
                <c:pt idx="2">
                  <c:v>Families</c:v>
                </c:pt>
              </c:strCache>
            </c:strRef>
          </c:cat>
          <c:val>
            <c:numRef>
              <c:f>Sheet1!$B$11:$D$11</c:f>
              <c:numCache>
                <c:formatCode>General</c:formatCode>
                <c:ptCount val="3"/>
                <c:pt idx="0">
                  <c:v>16</c:v>
                </c:pt>
                <c:pt idx="1">
                  <c:v>100</c:v>
                </c:pt>
                <c:pt idx="2">
                  <c:v>88</c:v>
                </c:pt>
              </c:numCache>
            </c:numRef>
          </c:val>
        </c:ser>
        <c:ser>
          <c:idx val="2"/>
          <c:order val="2"/>
          <c:tx>
            <c:strRef>
              <c:f>Sheet1!$A$12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-1.5432098765432122E-3"/>
                  <c:y val="7.5762881844151336E-2"/>
                </c:manualLayout>
              </c:layout>
              <c:showVal val="1"/>
            </c:dLbl>
            <c:dLbl>
              <c:idx val="1"/>
              <c:layout>
                <c:manualLayout>
                  <c:x val="3.0864197530864235E-3"/>
                  <c:y val="7.2956849183256692E-2"/>
                </c:manualLayout>
              </c:layout>
              <c:showVal val="1"/>
            </c:dLbl>
            <c:dLbl>
              <c:idx val="2"/>
              <c:layout>
                <c:manualLayout>
                  <c:x val="1.5432098765432122E-3"/>
                  <c:y val="8.6987012487729137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Sheet1!$B$9:$D$9</c:f>
              <c:strCache>
                <c:ptCount val="3"/>
                <c:pt idx="0">
                  <c:v>Veterans</c:v>
                </c:pt>
                <c:pt idx="1">
                  <c:v>Chronic</c:v>
                </c:pt>
                <c:pt idx="2">
                  <c:v>Families</c:v>
                </c:pt>
              </c:strCache>
            </c:strRef>
          </c:cat>
          <c:val>
            <c:numRef>
              <c:f>Sheet1!$B$12:$D$12</c:f>
              <c:numCache>
                <c:formatCode>General</c:formatCode>
                <c:ptCount val="3"/>
                <c:pt idx="0">
                  <c:v>14</c:v>
                </c:pt>
                <c:pt idx="1">
                  <c:v>49</c:v>
                </c:pt>
                <c:pt idx="2">
                  <c:v>68</c:v>
                </c:pt>
              </c:numCache>
            </c:numRef>
          </c:val>
        </c:ser>
        <c:dLbls>
          <c:showVal val="1"/>
        </c:dLbls>
        <c:shape val="box"/>
        <c:axId val="92799744"/>
        <c:axId val="92801280"/>
        <c:axId val="0"/>
      </c:bar3DChart>
      <c:catAx>
        <c:axId val="92799744"/>
        <c:scaling>
          <c:orientation val="minMax"/>
        </c:scaling>
        <c:axPos val="b"/>
        <c:tickLblPos val="nextTo"/>
        <c:txPr>
          <a:bodyPr/>
          <a:lstStyle/>
          <a:p>
            <a:pPr>
              <a:defRPr sz="3200" b="1"/>
            </a:pPr>
            <a:endParaRPr lang="en-US"/>
          </a:p>
        </c:txPr>
        <c:crossAx val="92801280"/>
        <c:crosses val="autoZero"/>
        <c:auto val="1"/>
        <c:lblAlgn val="ctr"/>
        <c:lblOffset val="100"/>
      </c:catAx>
      <c:valAx>
        <c:axId val="92801280"/>
        <c:scaling>
          <c:orientation val="minMax"/>
          <c:max val="150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800" b="1"/>
            </a:pPr>
            <a:endParaRPr lang="en-US"/>
          </a:p>
        </c:txPr>
        <c:crossAx val="92799744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8501008554486249"/>
          <c:y val="8.3988313647283527E-2"/>
          <c:w val="0.10573065519587828"/>
          <c:h val="0.25398064456116853"/>
        </c:manualLayout>
      </c:layout>
      <c:txPr>
        <a:bodyPr/>
        <a:lstStyle/>
        <a:p>
          <a:pPr>
            <a:defRPr sz="2000" b="1"/>
          </a:pPr>
          <a:endParaRPr lang="en-US"/>
        </a:p>
      </c:txPr>
    </c:legend>
    <c:plotVisOnly val="1"/>
  </c:chart>
  <c:externalData r:id="rId2"/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645B71-91FC-43BB-AF94-6B7C40E1D4F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D97CB9-3AD3-4D6D-A043-2B4F26CA614D}">
      <dgm:prSet phldrT="[Text]" custT="1"/>
      <dgm:spPr/>
      <dgm:t>
        <a:bodyPr/>
        <a:lstStyle/>
        <a:p>
          <a:r>
            <a:rPr lang="en-US" sz="3600" b="1" dirty="0" smtClean="0"/>
            <a:t>Goals</a:t>
          </a:r>
        </a:p>
        <a:p>
          <a:r>
            <a:rPr lang="en-US" sz="1400" b="1" dirty="0" smtClean="0"/>
            <a:t>Source:</a:t>
          </a:r>
          <a:r>
            <a:rPr lang="en-US" sz="1400" b="1" baseline="0" dirty="0" smtClean="0"/>
            <a:t> U.S. Interagency Council on Homelessness</a:t>
          </a:r>
          <a:endParaRPr lang="en-US" sz="1400" b="1" dirty="0"/>
        </a:p>
      </dgm:t>
    </dgm:pt>
    <dgm:pt modelId="{B9415029-E902-4E8B-AFC1-AA445679DF29}" type="parTrans" cxnId="{A2A360BD-3401-4100-9706-1B20EC991C20}">
      <dgm:prSet/>
      <dgm:spPr/>
      <dgm:t>
        <a:bodyPr/>
        <a:lstStyle/>
        <a:p>
          <a:endParaRPr lang="en-US"/>
        </a:p>
      </dgm:t>
    </dgm:pt>
    <dgm:pt modelId="{1AB91D59-EB98-48CE-8767-4EB27DD3CAD6}" type="sibTrans" cxnId="{A2A360BD-3401-4100-9706-1B20EC991C20}">
      <dgm:prSet/>
      <dgm:spPr/>
      <dgm:t>
        <a:bodyPr/>
        <a:lstStyle/>
        <a:p>
          <a:endParaRPr lang="en-US"/>
        </a:p>
      </dgm:t>
    </dgm:pt>
    <dgm:pt modelId="{8136518C-615E-4C8E-BC22-972DA1917E98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b="1" dirty="0" smtClean="0"/>
            <a:t>Prevent and End Homelessness Among Veterans</a:t>
          </a:r>
          <a:endParaRPr lang="en-US" b="1" dirty="0"/>
        </a:p>
      </dgm:t>
    </dgm:pt>
    <dgm:pt modelId="{507F62D3-DEB1-4C74-BA97-0601B04F34DF}" type="parTrans" cxnId="{F12B63B3-8F30-4F2B-AD0F-7A4F659BD8E0}">
      <dgm:prSet/>
      <dgm:spPr/>
      <dgm:t>
        <a:bodyPr/>
        <a:lstStyle/>
        <a:p>
          <a:endParaRPr lang="en-US"/>
        </a:p>
      </dgm:t>
    </dgm:pt>
    <dgm:pt modelId="{4F7E96F8-2961-4FA1-9E65-DA0872052A3A}" type="sibTrans" cxnId="{F12B63B3-8F30-4F2B-AD0F-7A4F659BD8E0}">
      <dgm:prSet/>
      <dgm:spPr/>
      <dgm:t>
        <a:bodyPr/>
        <a:lstStyle/>
        <a:p>
          <a:endParaRPr lang="en-US"/>
        </a:p>
      </dgm:t>
    </dgm:pt>
    <dgm:pt modelId="{1905E014-8B06-446F-9FB8-7CEA0743B188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rgbClr val="002060"/>
              </a:solidFill>
            </a:rPr>
            <a:t>End Chronic Homelessness</a:t>
          </a:r>
          <a:endParaRPr lang="en-US" b="1" dirty="0">
            <a:solidFill>
              <a:srgbClr val="002060"/>
            </a:solidFill>
          </a:endParaRPr>
        </a:p>
      </dgm:t>
    </dgm:pt>
    <dgm:pt modelId="{D2B2CDF5-F39A-4D4C-A7C9-7DEB1D06FAAB}" type="parTrans" cxnId="{6D76FACB-4CD9-4C02-A1FC-409E45406417}">
      <dgm:prSet/>
      <dgm:spPr/>
      <dgm:t>
        <a:bodyPr/>
        <a:lstStyle/>
        <a:p>
          <a:endParaRPr lang="en-US"/>
        </a:p>
      </dgm:t>
    </dgm:pt>
    <dgm:pt modelId="{0F2F5407-4753-4620-B593-F29E0F679E7D}" type="sibTrans" cxnId="{6D76FACB-4CD9-4C02-A1FC-409E45406417}">
      <dgm:prSet/>
      <dgm:spPr/>
      <dgm:t>
        <a:bodyPr/>
        <a:lstStyle/>
        <a:p>
          <a:endParaRPr lang="en-US"/>
        </a:p>
      </dgm:t>
    </dgm:pt>
    <dgm:pt modelId="{9B20D251-9F3E-47A7-9D51-1BD761EFF138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End Homelessness for Families with Children and Youth</a:t>
          </a:r>
          <a:endParaRPr lang="en-US" b="1" dirty="0">
            <a:solidFill>
              <a:schemeClr val="tx1"/>
            </a:solidFill>
          </a:endParaRPr>
        </a:p>
      </dgm:t>
    </dgm:pt>
    <dgm:pt modelId="{3DBC04D1-6F95-4708-8007-1ED51A5E72F7}" type="parTrans" cxnId="{6C909DC1-49D8-4AF7-B2A6-5FDEFA28C3CE}">
      <dgm:prSet/>
      <dgm:spPr/>
      <dgm:t>
        <a:bodyPr/>
        <a:lstStyle/>
        <a:p>
          <a:endParaRPr lang="en-US"/>
        </a:p>
      </dgm:t>
    </dgm:pt>
    <dgm:pt modelId="{40F420BD-F8E7-4726-8C7A-BC69D7147539}" type="sibTrans" cxnId="{6C909DC1-49D8-4AF7-B2A6-5FDEFA28C3CE}">
      <dgm:prSet/>
      <dgm:spPr/>
      <dgm:t>
        <a:bodyPr/>
        <a:lstStyle/>
        <a:p>
          <a:endParaRPr lang="en-US"/>
        </a:p>
      </dgm:t>
    </dgm:pt>
    <dgm:pt modelId="{17ECE723-8ACE-464C-8B8B-75B2105455E9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b="1" dirty="0" smtClean="0"/>
            <a:t>Set a Path to End all Types of Homelessness</a:t>
          </a:r>
          <a:endParaRPr lang="en-US" b="1" dirty="0"/>
        </a:p>
      </dgm:t>
    </dgm:pt>
    <dgm:pt modelId="{F8E0E652-3BD2-41EB-BD07-61DC6D15D872}" type="parTrans" cxnId="{A08EF2D0-DFF9-4EBE-B9C6-D7D97F63EBBE}">
      <dgm:prSet/>
      <dgm:spPr/>
      <dgm:t>
        <a:bodyPr/>
        <a:lstStyle/>
        <a:p>
          <a:endParaRPr lang="en-US"/>
        </a:p>
      </dgm:t>
    </dgm:pt>
    <dgm:pt modelId="{09AB8F07-32DF-4910-8C37-D3DAD1C8E1B2}" type="sibTrans" cxnId="{A08EF2D0-DFF9-4EBE-B9C6-D7D97F63EBBE}">
      <dgm:prSet/>
      <dgm:spPr/>
      <dgm:t>
        <a:bodyPr/>
        <a:lstStyle/>
        <a:p>
          <a:endParaRPr lang="en-US"/>
        </a:p>
      </dgm:t>
    </dgm:pt>
    <dgm:pt modelId="{3281D27E-CA46-4687-8BD4-6DB988CA0050}" type="pres">
      <dgm:prSet presAssocID="{71645B71-91FC-43BB-AF94-6B7C40E1D4F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1C8692-CAE5-415B-A24A-7B77F3DFD65D}" type="pres">
      <dgm:prSet presAssocID="{71645B71-91FC-43BB-AF94-6B7C40E1D4F3}" presName="matrix" presStyleCnt="0"/>
      <dgm:spPr/>
    </dgm:pt>
    <dgm:pt modelId="{0F0A9F56-054D-4E90-8F1A-56D5175F34CD}" type="pres">
      <dgm:prSet presAssocID="{71645B71-91FC-43BB-AF94-6B7C40E1D4F3}" presName="tile1" presStyleLbl="node1" presStyleIdx="0" presStyleCnt="4"/>
      <dgm:spPr/>
      <dgm:t>
        <a:bodyPr/>
        <a:lstStyle/>
        <a:p>
          <a:endParaRPr lang="en-US"/>
        </a:p>
      </dgm:t>
    </dgm:pt>
    <dgm:pt modelId="{B8A576A2-C22B-42E4-8B07-E1195E3D6E7F}" type="pres">
      <dgm:prSet presAssocID="{71645B71-91FC-43BB-AF94-6B7C40E1D4F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2FA4ED-0BD2-4CD9-AF71-36C092D48BC6}" type="pres">
      <dgm:prSet presAssocID="{71645B71-91FC-43BB-AF94-6B7C40E1D4F3}" presName="tile2" presStyleLbl="node1" presStyleIdx="1" presStyleCnt="4"/>
      <dgm:spPr/>
      <dgm:t>
        <a:bodyPr/>
        <a:lstStyle/>
        <a:p>
          <a:endParaRPr lang="en-US"/>
        </a:p>
      </dgm:t>
    </dgm:pt>
    <dgm:pt modelId="{772BD91D-E651-4B7B-A8BF-0875E7359701}" type="pres">
      <dgm:prSet presAssocID="{71645B71-91FC-43BB-AF94-6B7C40E1D4F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0C1B3-7E82-49AA-86A5-02E52EE1767F}" type="pres">
      <dgm:prSet presAssocID="{71645B71-91FC-43BB-AF94-6B7C40E1D4F3}" presName="tile3" presStyleLbl="node1" presStyleIdx="2" presStyleCnt="4"/>
      <dgm:spPr/>
      <dgm:t>
        <a:bodyPr/>
        <a:lstStyle/>
        <a:p>
          <a:endParaRPr lang="en-US"/>
        </a:p>
      </dgm:t>
    </dgm:pt>
    <dgm:pt modelId="{B048A997-C46D-4AB6-BD28-400A2B857DBF}" type="pres">
      <dgm:prSet presAssocID="{71645B71-91FC-43BB-AF94-6B7C40E1D4F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E70F1-FB2F-4338-8234-242B82BA6BF9}" type="pres">
      <dgm:prSet presAssocID="{71645B71-91FC-43BB-AF94-6B7C40E1D4F3}" presName="tile4" presStyleLbl="node1" presStyleIdx="3" presStyleCnt="4"/>
      <dgm:spPr/>
      <dgm:t>
        <a:bodyPr/>
        <a:lstStyle/>
        <a:p>
          <a:endParaRPr lang="en-US"/>
        </a:p>
      </dgm:t>
    </dgm:pt>
    <dgm:pt modelId="{19619346-0D87-463C-907B-3EA72011AADE}" type="pres">
      <dgm:prSet presAssocID="{71645B71-91FC-43BB-AF94-6B7C40E1D4F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809885-DAE0-4025-A4DF-CF0038B3D4C4}" type="pres">
      <dgm:prSet presAssocID="{71645B71-91FC-43BB-AF94-6B7C40E1D4F3}" presName="centerTile" presStyleLbl="fgShp" presStyleIdx="0" presStyleCnt="1" custScaleY="111821" custLinFactNeighborX="617" custLinFactNeighborY="406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22E543F1-B48E-4271-A23D-372E0FD3C5AF}" type="presOf" srcId="{17ECE723-8ACE-464C-8B8B-75B2105455E9}" destId="{B57E70F1-FB2F-4338-8234-242B82BA6BF9}" srcOrd="0" destOrd="0" presId="urn:microsoft.com/office/officeart/2005/8/layout/matrix1"/>
    <dgm:cxn modelId="{98C0F855-0B30-4311-9366-865682A14078}" type="presOf" srcId="{9B20D251-9F3E-47A7-9D51-1BD761EFF138}" destId="{9D80C1B3-7E82-49AA-86A5-02E52EE1767F}" srcOrd="0" destOrd="0" presId="urn:microsoft.com/office/officeart/2005/8/layout/matrix1"/>
    <dgm:cxn modelId="{6D76FACB-4CD9-4C02-A1FC-409E45406417}" srcId="{46D97CB9-3AD3-4D6D-A043-2B4F26CA614D}" destId="{1905E014-8B06-446F-9FB8-7CEA0743B188}" srcOrd="1" destOrd="0" parTransId="{D2B2CDF5-F39A-4D4C-A7C9-7DEB1D06FAAB}" sibTransId="{0F2F5407-4753-4620-B593-F29E0F679E7D}"/>
    <dgm:cxn modelId="{6C909DC1-49D8-4AF7-B2A6-5FDEFA28C3CE}" srcId="{46D97CB9-3AD3-4D6D-A043-2B4F26CA614D}" destId="{9B20D251-9F3E-47A7-9D51-1BD761EFF138}" srcOrd="2" destOrd="0" parTransId="{3DBC04D1-6F95-4708-8007-1ED51A5E72F7}" sibTransId="{40F420BD-F8E7-4726-8C7A-BC69D7147539}"/>
    <dgm:cxn modelId="{F12B63B3-8F30-4F2B-AD0F-7A4F659BD8E0}" srcId="{46D97CB9-3AD3-4D6D-A043-2B4F26CA614D}" destId="{8136518C-615E-4C8E-BC22-972DA1917E98}" srcOrd="0" destOrd="0" parTransId="{507F62D3-DEB1-4C74-BA97-0601B04F34DF}" sibTransId="{4F7E96F8-2961-4FA1-9E65-DA0872052A3A}"/>
    <dgm:cxn modelId="{A7C14B0C-7CC5-43D7-904A-DA5AEEEC8971}" type="presOf" srcId="{71645B71-91FC-43BB-AF94-6B7C40E1D4F3}" destId="{3281D27E-CA46-4687-8BD4-6DB988CA0050}" srcOrd="0" destOrd="0" presId="urn:microsoft.com/office/officeart/2005/8/layout/matrix1"/>
    <dgm:cxn modelId="{566C0F76-D910-434D-BCD7-0C0B619EE45F}" type="presOf" srcId="{46D97CB9-3AD3-4D6D-A043-2B4F26CA614D}" destId="{75809885-DAE0-4025-A4DF-CF0038B3D4C4}" srcOrd="0" destOrd="0" presId="urn:microsoft.com/office/officeart/2005/8/layout/matrix1"/>
    <dgm:cxn modelId="{7E280ADB-3E4B-42A4-9E2E-6DCBEBB7C2AB}" type="presOf" srcId="{9B20D251-9F3E-47A7-9D51-1BD761EFF138}" destId="{B048A997-C46D-4AB6-BD28-400A2B857DBF}" srcOrd="1" destOrd="0" presId="urn:microsoft.com/office/officeart/2005/8/layout/matrix1"/>
    <dgm:cxn modelId="{06A719F0-B868-4499-8FDD-BB50E3F3ECDA}" type="presOf" srcId="{1905E014-8B06-446F-9FB8-7CEA0743B188}" destId="{682FA4ED-0BD2-4CD9-AF71-36C092D48BC6}" srcOrd="0" destOrd="0" presId="urn:microsoft.com/office/officeart/2005/8/layout/matrix1"/>
    <dgm:cxn modelId="{0A909109-34A5-44DB-9C25-E534B46F9816}" type="presOf" srcId="{8136518C-615E-4C8E-BC22-972DA1917E98}" destId="{B8A576A2-C22B-42E4-8B07-E1195E3D6E7F}" srcOrd="1" destOrd="0" presId="urn:microsoft.com/office/officeart/2005/8/layout/matrix1"/>
    <dgm:cxn modelId="{0E5363EA-EBE5-41F9-9D9C-97040B1C3102}" type="presOf" srcId="{17ECE723-8ACE-464C-8B8B-75B2105455E9}" destId="{19619346-0D87-463C-907B-3EA72011AADE}" srcOrd="1" destOrd="0" presId="urn:microsoft.com/office/officeart/2005/8/layout/matrix1"/>
    <dgm:cxn modelId="{A2A360BD-3401-4100-9706-1B20EC991C20}" srcId="{71645B71-91FC-43BB-AF94-6B7C40E1D4F3}" destId="{46D97CB9-3AD3-4D6D-A043-2B4F26CA614D}" srcOrd="0" destOrd="0" parTransId="{B9415029-E902-4E8B-AFC1-AA445679DF29}" sibTransId="{1AB91D59-EB98-48CE-8767-4EB27DD3CAD6}"/>
    <dgm:cxn modelId="{3594236C-C070-44C1-94D8-98CD33858795}" type="presOf" srcId="{8136518C-615E-4C8E-BC22-972DA1917E98}" destId="{0F0A9F56-054D-4E90-8F1A-56D5175F34CD}" srcOrd="0" destOrd="0" presId="urn:microsoft.com/office/officeart/2005/8/layout/matrix1"/>
    <dgm:cxn modelId="{A08EF2D0-DFF9-4EBE-B9C6-D7D97F63EBBE}" srcId="{46D97CB9-3AD3-4D6D-A043-2B4F26CA614D}" destId="{17ECE723-8ACE-464C-8B8B-75B2105455E9}" srcOrd="3" destOrd="0" parTransId="{F8E0E652-3BD2-41EB-BD07-61DC6D15D872}" sibTransId="{09AB8F07-32DF-4910-8C37-D3DAD1C8E1B2}"/>
    <dgm:cxn modelId="{B9DA73CE-3446-4DC6-8DCB-3FEE0A98AB2A}" type="presOf" srcId="{1905E014-8B06-446F-9FB8-7CEA0743B188}" destId="{772BD91D-E651-4B7B-A8BF-0875E7359701}" srcOrd="1" destOrd="0" presId="urn:microsoft.com/office/officeart/2005/8/layout/matrix1"/>
    <dgm:cxn modelId="{DD4CA0FE-A99D-447E-80B4-95A1550373EE}" type="presParOf" srcId="{3281D27E-CA46-4687-8BD4-6DB988CA0050}" destId="{D11C8692-CAE5-415B-A24A-7B77F3DFD65D}" srcOrd="0" destOrd="0" presId="urn:microsoft.com/office/officeart/2005/8/layout/matrix1"/>
    <dgm:cxn modelId="{11FFDA63-2E97-4B1D-BF97-575D91E7E2CA}" type="presParOf" srcId="{D11C8692-CAE5-415B-A24A-7B77F3DFD65D}" destId="{0F0A9F56-054D-4E90-8F1A-56D5175F34CD}" srcOrd="0" destOrd="0" presId="urn:microsoft.com/office/officeart/2005/8/layout/matrix1"/>
    <dgm:cxn modelId="{DA50267B-FC1D-4E78-9C74-9BDF2C3C42E6}" type="presParOf" srcId="{D11C8692-CAE5-415B-A24A-7B77F3DFD65D}" destId="{B8A576A2-C22B-42E4-8B07-E1195E3D6E7F}" srcOrd="1" destOrd="0" presId="urn:microsoft.com/office/officeart/2005/8/layout/matrix1"/>
    <dgm:cxn modelId="{B4A9C6EC-4AAE-438B-A3A4-E1EDBC276851}" type="presParOf" srcId="{D11C8692-CAE5-415B-A24A-7B77F3DFD65D}" destId="{682FA4ED-0BD2-4CD9-AF71-36C092D48BC6}" srcOrd="2" destOrd="0" presId="urn:microsoft.com/office/officeart/2005/8/layout/matrix1"/>
    <dgm:cxn modelId="{81375136-6E67-4180-9B3E-894470D69169}" type="presParOf" srcId="{D11C8692-CAE5-415B-A24A-7B77F3DFD65D}" destId="{772BD91D-E651-4B7B-A8BF-0875E7359701}" srcOrd="3" destOrd="0" presId="urn:microsoft.com/office/officeart/2005/8/layout/matrix1"/>
    <dgm:cxn modelId="{1481B16C-F6E6-4C9B-8C35-97FF3504663A}" type="presParOf" srcId="{D11C8692-CAE5-415B-A24A-7B77F3DFD65D}" destId="{9D80C1B3-7E82-49AA-86A5-02E52EE1767F}" srcOrd="4" destOrd="0" presId="urn:microsoft.com/office/officeart/2005/8/layout/matrix1"/>
    <dgm:cxn modelId="{A63861B3-2713-4F3F-86C7-2436CB1691F6}" type="presParOf" srcId="{D11C8692-CAE5-415B-A24A-7B77F3DFD65D}" destId="{B048A997-C46D-4AB6-BD28-400A2B857DBF}" srcOrd="5" destOrd="0" presId="urn:microsoft.com/office/officeart/2005/8/layout/matrix1"/>
    <dgm:cxn modelId="{C1599B44-7558-4546-8F1B-77DAC2CF26C0}" type="presParOf" srcId="{D11C8692-CAE5-415B-A24A-7B77F3DFD65D}" destId="{B57E70F1-FB2F-4338-8234-242B82BA6BF9}" srcOrd="6" destOrd="0" presId="urn:microsoft.com/office/officeart/2005/8/layout/matrix1"/>
    <dgm:cxn modelId="{6BAAF610-890B-449A-B81F-8E8B86CE9F61}" type="presParOf" srcId="{D11C8692-CAE5-415B-A24A-7B77F3DFD65D}" destId="{19619346-0D87-463C-907B-3EA72011AADE}" srcOrd="7" destOrd="0" presId="urn:microsoft.com/office/officeart/2005/8/layout/matrix1"/>
    <dgm:cxn modelId="{5E168D9A-FA90-423C-A0FD-4CEC93422AE7}" type="presParOf" srcId="{3281D27E-CA46-4687-8BD4-6DB988CA0050}" destId="{75809885-DAE0-4025-A4DF-CF0038B3D4C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0A9F56-054D-4E90-8F1A-56D5175F34CD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Prevent and End Homelessness Among Veterans</a:t>
          </a:r>
          <a:endParaRPr lang="en-US" sz="3000" b="1" kern="1200" dirty="0"/>
        </a:p>
      </dsp:txBody>
      <dsp:txXfrm rot="16200000">
        <a:off x="1208781" y="-1208781"/>
        <a:ext cx="1697236" cy="4114800"/>
      </dsp:txXfrm>
    </dsp:sp>
    <dsp:sp modelId="{682FA4ED-0BD2-4CD9-AF71-36C092D48BC6}">
      <dsp:nvSpPr>
        <dsp:cNvPr id="0" name=""/>
        <dsp:cNvSpPr/>
      </dsp:nvSpPr>
      <dsp:spPr>
        <a:xfrm>
          <a:off x="4114799" y="0"/>
          <a:ext cx="4114799" cy="2262981"/>
        </a:xfrm>
        <a:prstGeom prst="round1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solidFill>
                <a:srgbClr val="002060"/>
              </a:solidFill>
            </a:rPr>
            <a:t>End Chronic Homelessness</a:t>
          </a:r>
          <a:endParaRPr lang="en-US" sz="3000" b="1" kern="1200" dirty="0">
            <a:solidFill>
              <a:srgbClr val="002060"/>
            </a:solidFill>
          </a:endParaRPr>
        </a:p>
      </dsp:txBody>
      <dsp:txXfrm>
        <a:off x="4114799" y="0"/>
        <a:ext cx="4114799" cy="1697236"/>
      </dsp:txXfrm>
    </dsp:sp>
    <dsp:sp modelId="{9D80C1B3-7E82-49AA-86A5-02E52EE1767F}">
      <dsp:nvSpPr>
        <dsp:cNvPr id="0" name=""/>
        <dsp:cNvSpPr/>
      </dsp:nvSpPr>
      <dsp:spPr>
        <a:xfrm rot="10800000">
          <a:off x="0" y="2262981"/>
          <a:ext cx="4114799" cy="2262981"/>
        </a:xfrm>
        <a:prstGeom prst="round1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solidFill>
                <a:schemeClr val="tx1"/>
              </a:solidFill>
            </a:rPr>
            <a:t>End Homelessness for Families with Children and Youth</a:t>
          </a:r>
          <a:endParaRPr lang="en-US" sz="3000" b="1" kern="1200" dirty="0">
            <a:solidFill>
              <a:schemeClr val="tx1"/>
            </a:solidFill>
          </a:endParaRPr>
        </a:p>
      </dsp:txBody>
      <dsp:txXfrm rot="10800000">
        <a:off x="0" y="2828726"/>
        <a:ext cx="4114799" cy="1697236"/>
      </dsp:txXfrm>
    </dsp:sp>
    <dsp:sp modelId="{B57E70F1-FB2F-4338-8234-242B82BA6BF9}">
      <dsp:nvSpPr>
        <dsp:cNvPr id="0" name=""/>
        <dsp:cNvSpPr/>
      </dsp:nvSpPr>
      <dsp:spPr>
        <a:xfrm rot="5400000">
          <a:off x="5040709" y="1337072"/>
          <a:ext cx="2262981" cy="4114799"/>
        </a:xfrm>
        <a:prstGeom prst="round1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Set a Path to End all Types of Homelessness</a:t>
          </a:r>
          <a:endParaRPr lang="en-US" sz="3000" b="1" kern="1200" dirty="0"/>
        </a:p>
      </dsp:txBody>
      <dsp:txXfrm rot="5400000">
        <a:off x="5323581" y="1619944"/>
        <a:ext cx="1697236" cy="4114799"/>
      </dsp:txXfrm>
    </dsp:sp>
    <dsp:sp modelId="{75809885-DAE0-4025-A4DF-CF0038B3D4C4}">
      <dsp:nvSpPr>
        <dsp:cNvPr id="0" name=""/>
        <dsp:cNvSpPr/>
      </dsp:nvSpPr>
      <dsp:spPr>
        <a:xfrm>
          <a:off x="2895592" y="1676399"/>
          <a:ext cx="2468880" cy="1265244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Goals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Source:</a:t>
          </a:r>
          <a:r>
            <a:rPr lang="en-US" sz="1400" b="1" kern="1200" baseline="0" dirty="0" smtClean="0"/>
            <a:t> U.S. Interagency Council on Homelessness</a:t>
          </a:r>
          <a:endParaRPr lang="en-US" sz="1400" b="1" kern="1200" dirty="0"/>
        </a:p>
      </dsp:txBody>
      <dsp:txXfrm>
        <a:off x="2895592" y="1676399"/>
        <a:ext cx="2468880" cy="1265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0.08333</cdr:x>
      <cdr:y>0.08418</cdr:y>
    </cdr:from>
    <cdr:to>
      <cdr:x>0.19444</cdr:x>
      <cdr:y>0.28622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5800" y="381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0.07407</cdr:x>
      <cdr:y>0.10102</cdr:y>
    </cdr:from>
    <cdr:to>
      <cdr:x>0.18519</cdr:x>
      <cdr:y>0.30305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9600" y="457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0.07407</cdr:x>
      <cdr:y>0.05051</cdr:y>
    </cdr:from>
    <cdr:to>
      <cdr:x>0.18519</cdr:x>
      <cdr:y>0.25254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9600" y="228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0.0463</cdr:x>
      <cdr:y>0.05051</cdr:y>
    </cdr:from>
    <cdr:to>
      <cdr:x>0.19444</cdr:x>
      <cdr:y>0.38723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1000" y="228600"/>
          <a:ext cx="1219200" cy="1524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effectLst xmlns:a="http://schemas.openxmlformats.org/drawingml/2006/main">
          <a:glow rad="139700">
            <a:schemeClr val="accent6">
              <a:satMod val="175000"/>
              <a:alpha val="40000"/>
            </a:schemeClr>
          </a:glow>
        </a:effectLst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tx1"/>
              </a:solidFill>
            </a:rPr>
            <a:t>Source:</a:t>
          </a:r>
        </a:p>
        <a:p xmlns:a="http://schemas.openxmlformats.org/drawingml/2006/main">
          <a:r>
            <a:rPr lang="en-US" sz="1400" b="1" dirty="0" smtClean="0">
              <a:solidFill>
                <a:schemeClr val="tx1"/>
              </a:solidFill>
            </a:rPr>
            <a:t>Annual </a:t>
          </a:r>
        </a:p>
        <a:p xmlns:a="http://schemas.openxmlformats.org/drawingml/2006/main">
          <a:r>
            <a:rPr lang="en-US" sz="1400" b="1" dirty="0" smtClean="0">
              <a:solidFill>
                <a:schemeClr val="tx1"/>
              </a:solidFill>
            </a:rPr>
            <a:t>Homeless </a:t>
          </a:r>
        </a:p>
        <a:p xmlns:a="http://schemas.openxmlformats.org/drawingml/2006/main">
          <a:r>
            <a:rPr lang="en-US" sz="1400" b="1" dirty="0" smtClean="0">
              <a:solidFill>
                <a:schemeClr val="tx1"/>
              </a:solidFill>
            </a:rPr>
            <a:t>Assessment </a:t>
          </a:r>
        </a:p>
        <a:p xmlns:a="http://schemas.openxmlformats.org/drawingml/2006/main">
          <a:r>
            <a:rPr lang="en-US" sz="1400" b="1" dirty="0" smtClean="0">
              <a:solidFill>
                <a:schemeClr val="tx1"/>
              </a:solidFill>
            </a:rPr>
            <a:t>Report to </a:t>
          </a:r>
        </a:p>
        <a:p xmlns:a="http://schemas.openxmlformats.org/drawingml/2006/main">
          <a:r>
            <a:rPr lang="en-US" sz="1400" b="1" dirty="0" smtClean="0">
              <a:solidFill>
                <a:schemeClr val="tx1"/>
              </a:solidFill>
            </a:rPr>
            <a:t>Congress</a:t>
          </a:r>
          <a:endParaRPr lang="en-US" sz="1400" b="1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0.5463</cdr:x>
      <cdr:y>0.05051</cdr:y>
    </cdr:from>
    <cdr:to>
      <cdr:x>0.9537</cdr:x>
      <cdr:y>0.38723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95800" y="228600"/>
          <a:ext cx="3352800" cy="152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chemeClr val="bg1"/>
              </a:solidFill>
              <a:latin typeface="+mn-lt"/>
              <a:ea typeface="+mn-ea"/>
              <a:cs typeface="+mn-cs"/>
            </a:rPr>
            <a:t>Source: </a:t>
          </a:r>
          <a:r>
            <a:rPr lang="en-US" sz="1600" b="1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Point-in-</a:t>
          </a:r>
          <a:r>
            <a:rPr lang="en-US" sz="1600" b="1" dirty="0" smtClean="0">
              <a:solidFill>
                <a:schemeClr val="bg1"/>
              </a:solidFill>
            </a:rPr>
            <a:t>T</a:t>
          </a:r>
          <a:r>
            <a:rPr lang="en-US" sz="1600" b="1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ime </a:t>
          </a:r>
          <a:r>
            <a:rPr lang="en-US" sz="1600" b="1" dirty="0" smtClean="0">
              <a:solidFill>
                <a:schemeClr val="bg1"/>
              </a:solidFill>
            </a:rPr>
            <a:t>data</a:t>
          </a:r>
          <a:endParaRPr lang="en-US" sz="1600" b="1" dirty="0" smtClean="0">
            <a:solidFill>
              <a:schemeClr val="bg1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r>
            <a:rPr lang="en-US" sz="1600" b="1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Athens-Clarke County</a:t>
          </a:r>
        </a:p>
        <a:p xmlns:a="http://schemas.openxmlformats.org/drawingml/2006/main">
          <a:r>
            <a:rPr lang="en-US" sz="1600" b="1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Housing </a:t>
          </a:r>
          <a:r>
            <a:rPr lang="en-US" sz="1600" b="1" dirty="0">
              <a:solidFill>
                <a:schemeClr val="bg1"/>
              </a:solidFill>
              <a:latin typeface="+mn-lt"/>
              <a:ea typeface="+mn-ea"/>
              <a:cs typeface="+mn-cs"/>
            </a:rPr>
            <a:t>and </a:t>
          </a:r>
          <a:r>
            <a:rPr lang="en-US" sz="1600" b="1" dirty="0" smtClean="0">
              <a:solidFill>
                <a:schemeClr val="bg1"/>
              </a:solidFill>
            </a:rPr>
            <a:t>Community</a:t>
          </a:r>
          <a:r>
            <a:rPr lang="en-US" sz="1600" b="1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Development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0.18519</cdr:x>
      <cdr:y>0.11785</cdr:y>
    </cdr:from>
    <cdr:to>
      <cdr:x>0.38889</cdr:x>
      <cdr:y>0.52192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0" y="533400"/>
          <a:ext cx="1676400" cy="18288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Source: </a:t>
          </a:r>
        </a:p>
        <a:p xmlns:a="http://schemas.openxmlformats.org/drawingml/2006/main">
          <a:r>
            <a:rPr lang="en-US" sz="1800" b="1" dirty="0" smtClean="0"/>
            <a:t>Athens-Clarke </a:t>
          </a:r>
        </a:p>
        <a:p xmlns:a="http://schemas.openxmlformats.org/drawingml/2006/main">
          <a:r>
            <a:rPr lang="en-US" sz="1800" b="1" dirty="0" smtClean="0"/>
            <a:t>County Housing</a:t>
          </a:r>
        </a:p>
        <a:p xmlns:a="http://schemas.openxmlformats.org/drawingml/2006/main">
          <a:r>
            <a:rPr lang="en-US" sz="1800" b="1" dirty="0" smtClean="0"/>
            <a:t>and Community</a:t>
          </a:r>
        </a:p>
        <a:p xmlns:a="http://schemas.openxmlformats.org/drawingml/2006/main">
          <a:r>
            <a:rPr lang="en-US" sz="1800" b="1" dirty="0" smtClean="0"/>
            <a:t>Development</a:t>
          </a: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0.88889</cdr:x>
      <cdr:y>0.35356</cdr:y>
    </cdr:from>
    <cdr:to>
      <cdr:x>1</cdr:x>
      <cdr:y>0.77447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315200" y="1600200"/>
          <a:ext cx="914400" cy="1905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0.86239</cdr:x>
      <cdr:y>0.53876</cdr:y>
    </cdr:from>
    <cdr:to>
      <cdr:x>1</cdr:x>
      <cdr:y>0.84181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162839" y="2438399"/>
          <a:ext cx="1142961" cy="137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Halsey</a:t>
          </a:r>
        </a:p>
        <a:p xmlns:a="http://schemas.openxmlformats.org/drawingml/2006/main"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on HUD</a:t>
          </a:r>
        </a:p>
        <a:p xmlns:a="http://schemas.openxmlformats.org/drawingml/2006/main"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priorities:</a:t>
          </a:r>
        </a:p>
        <a:p xmlns:a="http://schemas.openxmlformats.org/drawingml/2006/main">
          <a:endParaRPr lang="en-US" sz="18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en-US" sz="800" b="1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</a:p>
        <a:p xmlns:a="http://schemas.openxmlformats.org/drawingml/2006/main">
          <a:endParaRPr lang="en-US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B6300-1092-4CE7-96FA-3ACDE4E871FB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454FA-D78F-44AB-9D41-DE203FD9A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454FA-D78F-44AB-9D41-DE203FD9A2C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CF52-8B36-4A9B-927F-3CC5061DB6D7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9891-0E6C-4C96-B810-986E6CAF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CF52-8B36-4A9B-927F-3CC5061DB6D7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9891-0E6C-4C96-B810-986E6CAF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CF52-8B36-4A9B-927F-3CC5061DB6D7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9891-0E6C-4C96-B810-986E6CAF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CF52-8B36-4A9B-927F-3CC5061DB6D7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9891-0E6C-4C96-B810-986E6CAF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CF52-8B36-4A9B-927F-3CC5061DB6D7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9891-0E6C-4C96-B810-986E6CAF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CF52-8B36-4A9B-927F-3CC5061DB6D7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9891-0E6C-4C96-B810-986E6CAF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CF52-8B36-4A9B-927F-3CC5061DB6D7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9891-0E6C-4C96-B810-986E6CAF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CF52-8B36-4A9B-927F-3CC5061DB6D7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9891-0E6C-4C96-B810-986E6CAF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CF52-8B36-4A9B-927F-3CC5061DB6D7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9891-0E6C-4C96-B810-986E6CAF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CF52-8B36-4A9B-927F-3CC5061DB6D7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9891-0E6C-4C96-B810-986E6CAF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CF52-8B36-4A9B-927F-3CC5061DB6D7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D9891-0E6C-4C96-B810-986E6CAF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ACF52-8B36-4A9B-927F-3CC5061DB6D7}" type="datetimeFigureOut">
              <a:rPr lang="en-US" smtClean="0"/>
              <a:pPr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D9891-0E6C-4C96-B810-986E6CAF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Maryann\Documents\Halsey,%20re%20counts.mp3" TargetMode="Externa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Maryann\Documents\Halsey,%20re%20HUD%20priorities.mp3" TargetMode="External"/><Relationship Id="rId5" Type="http://schemas.openxmlformats.org/officeDocument/2006/relationships/image" Target="../media/image5.png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8001000" cy="230505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</a:rPr>
              <a:t>Focus on Homelessness</a:t>
            </a:r>
            <a:endParaRPr lang="en-US" sz="6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001000" cy="3810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</a:rPr>
              <a:t>Nationwide</a:t>
            </a:r>
          </a:p>
          <a:p>
            <a:r>
              <a:rPr lang="en-US" sz="5400" b="1" dirty="0" smtClean="0">
                <a:solidFill>
                  <a:srgbClr val="002060"/>
                </a:solidFill>
              </a:rPr>
              <a:t>to Athens, Georgia</a:t>
            </a:r>
            <a:endParaRPr lang="en-US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5300" b="1" dirty="0" smtClean="0"/>
              <a:t>Opening Doors</a:t>
            </a:r>
            <a:r>
              <a:rPr lang="en-US" sz="3200" b="1" dirty="0" smtClean="0">
                <a:solidFill>
                  <a:srgbClr val="002060"/>
                </a:solidFill>
              </a:rPr>
              <a:t/>
            </a:r>
            <a:br>
              <a:rPr lang="en-US" sz="3200" b="1" dirty="0" smtClean="0">
                <a:solidFill>
                  <a:srgbClr val="002060"/>
                </a:solidFill>
              </a:rPr>
            </a:br>
            <a:r>
              <a:rPr lang="en-US" sz="3200" b="1" dirty="0" smtClean="0">
                <a:solidFill>
                  <a:srgbClr val="002060"/>
                </a:solidFill>
              </a:rPr>
              <a:t>Federal Plan to Prevent and End Homelessness</a:t>
            </a:r>
            <a:br>
              <a:rPr lang="en-US" sz="3200" b="1" dirty="0" smtClean="0">
                <a:solidFill>
                  <a:srgbClr val="002060"/>
                </a:solidFill>
              </a:rPr>
            </a:br>
            <a:r>
              <a:rPr lang="en-US" sz="3200" b="1" dirty="0" smtClean="0">
                <a:solidFill>
                  <a:srgbClr val="002060"/>
                </a:solidFill>
              </a:rPr>
              <a:t>2010 - present</a:t>
            </a:r>
            <a:endParaRPr lang="en-US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62484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Progressed is monitored through annual and bi-annual counts. Ryan Halsey, community development coordinator with Athens-Clarke County on monitoring counts:    </a:t>
            </a:r>
            <a:endParaRPr lang="en-US" sz="1600" b="1" dirty="0"/>
          </a:p>
        </p:txBody>
      </p:sp>
      <p:pic>
        <p:nvPicPr>
          <p:cNvPr id="13" name="Halsey, re count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70104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39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Decline of Homelessness in U.S.</a:t>
            </a:r>
            <a:br>
              <a:rPr lang="en-US" b="1" dirty="0" smtClean="0"/>
            </a:br>
            <a:r>
              <a:rPr lang="en-US" b="1" dirty="0" smtClean="0"/>
              <a:t>2010-2016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6324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05400" y="1447801"/>
            <a:ext cx="1600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Source: Annual Homeless Assessment Reports to Congress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62800" y="1447800"/>
            <a:ext cx="1752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Total </a:t>
            </a:r>
            <a:r>
              <a:rPr lang="en-US" b="1" dirty="0"/>
              <a:t>number of individuals experiencing homelessness in the U.S. </a:t>
            </a:r>
            <a:r>
              <a:rPr lang="en-US" b="1" dirty="0" smtClean="0"/>
              <a:t>has declined </a:t>
            </a:r>
            <a:r>
              <a:rPr lang="en-US" b="1" dirty="0"/>
              <a:t>by 15.4 percent since implementation of </a:t>
            </a:r>
            <a:r>
              <a:rPr lang="en-US" b="1" dirty="0" smtClean="0"/>
              <a:t>Opening </a:t>
            </a:r>
            <a:r>
              <a:rPr lang="en-US" b="1" dirty="0"/>
              <a:t>Doors strategies in 2010.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en-US" sz="3600" b="1" dirty="0" smtClean="0"/>
              <a:t>States with Greatest Increases and Decreases of Homelessness 2007-2016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62600" y="3886200"/>
            <a:ext cx="1524000" cy="1754326"/>
          </a:xfrm>
          <a:prstGeom prst="rect">
            <a:avLst/>
          </a:prstGeom>
          <a:solidFill>
            <a:schemeClr val="bg1"/>
          </a:solidFill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/>
              <a:t>Georgia is</a:t>
            </a:r>
          </a:p>
          <a:p>
            <a:r>
              <a:rPr lang="en-US" b="1" dirty="0" smtClean="0"/>
              <a:t>among</a:t>
            </a:r>
          </a:p>
          <a:p>
            <a:r>
              <a:rPr lang="en-US" b="1" dirty="0" smtClean="0"/>
              <a:t>states  with</a:t>
            </a:r>
          </a:p>
          <a:p>
            <a:r>
              <a:rPr lang="en-US" b="1" dirty="0" smtClean="0"/>
              <a:t>greatest</a:t>
            </a:r>
          </a:p>
          <a:p>
            <a:r>
              <a:rPr lang="en-US" b="1" dirty="0" smtClean="0"/>
              <a:t>reductions.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Total Number of Homeless Individuals</a:t>
            </a:r>
            <a:br>
              <a:rPr lang="en-US" b="1" dirty="0" smtClean="0"/>
            </a:br>
            <a:r>
              <a:rPr lang="en-US" b="1" dirty="0" smtClean="0"/>
              <a:t>Athens-Clarke County 2010-2016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n-US" sz="4000" b="1" dirty="0" smtClean="0"/>
              <a:t>Declining Numbers by Subpopulations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 Athens – Clarke County 2010 - 2016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305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" name="Halsey, re HUD prioritie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924800" y="4800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7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179</Words>
  <Application>Microsoft Office PowerPoint</Application>
  <PresentationFormat>On-screen Show (4:3)</PresentationFormat>
  <Paragraphs>55</Paragraphs>
  <Slides>6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Focus on Homelessness</vt:lpstr>
      <vt:lpstr> Opening Doors Federal Plan to Prevent and End Homelessness 2010 - present</vt:lpstr>
      <vt:lpstr>Decline of Homelessness in U.S. 2010-2016</vt:lpstr>
      <vt:lpstr>States with Greatest Increases and Decreases of Homelessness 2007-2016</vt:lpstr>
      <vt:lpstr>Total Number of Homeless Individuals Athens-Clarke County 2010-2016</vt:lpstr>
      <vt:lpstr>Declining Numbers by Subpopulations  Athens – Clarke County 2010 - 2016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Maryann</dc:creator>
  <cp:lastModifiedBy>Maryann</cp:lastModifiedBy>
  <cp:revision>55</cp:revision>
  <dcterms:created xsi:type="dcterms:W3CDTF">2016-11-30T16:25:05Z</dcterms:created>
  <dcterms:modified xsi:type="dcterms:W3CDTF">2016-12-02T16:37:14Z</dcterms:modified>
</cp:coreProperties>
</file>